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CC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ec038815-279b-46e1-92a1-c96b22046bc9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e-sfera.hr/dodatni-digitalni-sadrzaji/ec038815-279b-46e1-92a1-c96b22046bc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4: </a:t>
            </a:r>
            <a:r>
              <a:rPr lang="hr-HR" sz="6600" b="1" dirty="0" err="1">
                <a:solidFill>
                  <a:srgbClr val="FF0000"/>
                </a:solidFill>
              </a:rPr>
              <a:t>Clocks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calendars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 dirty="0" err="1"/>
              <a:t>What</a:t>
            </a:r>
            <a:r>
              <a:rPr lang="hr-HR" sz="6600" dirty="0"/>
              <a:t> </a:t>
            </a:r>
            <a:r>
              <a:rPr lang="hr-HR" sz="6600" dirty="0" err="1"/>
              <a:t>does</a:t>
            </a:r>
            <a:r>
              <a:rPr lang="hr-HR" sz="6600" dirty="0"/>
              <a:t> a </a:t>
            </a:r>
            <a:r>
              <a:rPr lang="hr-HR" sz="6600" dirty="0" err="1"/>
              <a:t>teacher</a:t>
            </a:r>
            <a:r>
              <a:rPr lang="hr-HR" sz="6600" dirty="0"/>
              <a:t> do?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280F1D8-4F90-48F0-983C-591FA3DCA6DB}"/>
              </a:ext>
            </a:extLst>
          </p:cNvPr>
          <p:cNvSpPr txBox="1"/>
          <p:nvPr/>
        </p:nvSpPr>
        <p:spPr>
          <a:xfrm>
            <a:off x="221942" y="204186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51 </a:t>
            </a:r>
            <a:r>
              <a:rPr lang="hr-HR" sz="2400" dirty="0" err="1"/>
              <a:t>and</a:t>
            </a:r>
            <a:r>
              <a:rPr lang="hr-HR" sz="2400" dirty="0"/>
              <a:t> 52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0C4BC1A-420F-402C-8DA1-E1894ADB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" y="811844"/>
            <a:ext cx="5162550" cy="56959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81AB8C0-C055-4101-8EB9-25C0C452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2" y="991276"/>
            <a:ext cx="5378204" cy="383678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515E396-64DF-4C49-AAF6-680539FF1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326" y="204186"/>
            <a:ext cx="6181030" cy="27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87287FBE-C286-4FB6-8125-714613AC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3" y="95758"/>
            <a:ext cx="5248275" cy="36480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D228F45-83C8-47CF-BB79-4FCEDC13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78" y="3818646"/>
            <a:ext cx="6867525" cy="277177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25E65376-EF9C-4F21-B19F-CE12166C9FA2}"/>
              </a:ext>
            </a:extLst>
          </p:cNvPr>
          <p:cNvSpPr txBox="1"/>
          <p:nvPr/>
        </p:nvSpPr>
        <p:spPr>
          <a:xfrm>
            <a:off x="3346882" y="537746"/>
            <a:ext cx="5237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2</a:t>
            </a:r>
          </a:p>
          <a:p>
            <a:r>
              <a:rPr lang="hr-HR" sz="2000" dirty="0">
                <a:solidFill>
                  <a:srgbClr val="FF0000"/>
                </a:solidFill>
              </a:rPr>
              <a:t>4</a:t>
            </a:r>
          </a:p>
          <a:p>
            <a:r>
              <a:rPr lang="hr-HR" sz="2000" dirty="0">
                <a:solidFill>
                  <a:srgbClr val="FF0000"/>
                </a:solidFill>
              </a:rPr>
              <a:t>9</a:t>
            </a:r>
          </a:p>
          <a:p>
            <a:r>
              <a:rPr lang="hr-HR" sz="2000" dirty="0">
                <a:solidFill>
                  <a:srgbClr val="FF0000"/>
                </a:solidFill>
              </a:rPr>
              <a:t>7</a:t>
            </a:r>
          </a:p>
          <a:p>
            <a:endParaRPr lang="hr-HR" sz="2000" dirty="0">
              <a:solidFill>
                <a:srgbClr val="FF0000"/>
              </a:solidFill>
            </a:endParaRPr>
          </a:p>
          <a:p>
            <a:r>
              <a:rPr lang="hr-HR" sz="2000" dirty="0">
                <a:solidFill>
                  <a:srgbClr val="FF0000"/>
                </a:solidFill>
              </a:rPr>
              <a:t>8</a:t>
            </a:r>
          </a:p>
          <a:p>
            <a:r>
              <a:rPr lang="hr-HR" sz="2000" dirty="0">
                <a:solidFill>
                  <a:srgbClr val="FF0000"/>
                </a:solidFill>
              </a:rPr>
              <a:t>3</a:t>
            </a:r>
          </a:p>
          <a:p>
            <a:r>
              <a:rPr lang="hr-HR" sz="2000" dirty="0">
                <a:solidFill>
                  <a:srgbClr val="FF0000"/>
                </a:solidFill>
              </a:rPr>
              <a:t>10</a:t>
            </a:r>
          </a:p>
          <a:p>
            <a:r>
              <a:rPr lang="hr-HR" sz="2000" dirty="0">
                <a:solidFill>
                  <a:srgbClr val="FF0000"/>
                </a:solidFill>
              </a:rPr>
              <a:t>6</a:t>
            </a:r>
          </a:p>
          <a:p>
            <a:r>
              <a:rPr lang="hr-HR" sz="20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E56A8A8E-53CB-4868-8444-4AE26B612C48}"/>
              </a:ext>
            </a:extLst>
          </p:cNvPr>
          <p:cNvCxnSpPr/>
          <p:nvPr/>
        </p:nvCxnSpPr>
        <p:spPr>
          <a:xfrm>
            <a:off x="7546019" y="4518734"/>
            <a:ext cx="772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1DFFB963-C833-4F41-9808-4557521EF94E}"/>
              </a:ext>
            </a:extLst>
          </p:cNvPr>
          <p:cNvCxnSpPr>
            <a:cxnSpLocks/>
          </p:cNvCxnSpPr>
          <p:nvPr/>
        </p:nvCxnSpPr>
        <p:spPr>
          <a:xfrm>
            <a:off x="10406108" y="4884198"/>
            <a:ext cx="5666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01B1DB3F-F45A-4098-BB99-8E6F74CDAE1E}"/>
              </a:ext>
            </a:extLst>
          </p:cNvPr>
          <p:cNvCxnSpPr>
            <a:cxnSpLocks/>
          </p:cNvCxnSpPr>
          <p:nvPr/>
        </p:nvCxnSpPr>
        <p:spPr>
          <a:xfrm>
            <a:off x="6926062" y="5292571"/>
            <a:ext cx="1143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1C56CD7D-F8F6-47B2-8F79-151BF4201D4F}"/>
              </a:ext>
            </a:extLst>
          </p:cNvPr>
          <p:cNvCxnSpPr/>
          <p:nvPr/>
        </p:nvCxnSpPr>
        <p:spPr>
          <a:xfrm>
            <a:off x="8318377" y="5656556"/>
            <a:ext cx="772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D9A1D49D-248B-441B-9190-86D3F4372EAD}"/>
              </a:ext>
            </a:extLst>
          </p:cNvPr>
          <p:cNvCxnSpPr/>
          <p:nvPr/>
        </p:nvCxnSpPr>
        <p:spPr>
          <a:xfrm>
            <a:off x="9358543" y="6029418"/>
            <a:ext cx="772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F81ECB65-A5AF-4CC3-BEA9-7644215ECA71}"/>
              </a:ext>
            </a:extLst>
          </p:cNvPr>
          <p:cNvCxnSpPr/>
          <p:nvPr/>
        </p:nvCxnSpPr>
        <p:spPr>
          <a:xfrm>
            <a:off x="8704556" y="6420035"/>
            <a:ext cx="772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D79B856-5721-4B10-9E62-2563B70F6904}"/>
              </a:ext>
            </a:extLst>
          </p:cNvPr>
          <p:cNvSpPr txBox="1"/>
          <p:nvPr/>
        </p:nvSpPr>
        <p:spPr>
          <a:xfrm>
            <a:off x="745724" y="426128"/>
            <a:ext cx="883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Use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/>
              <a:t>Jobs</a:t>
            </a:r>
            <a:r>
              <a:rPr lang="hr-HR" sz="2400" b="1" i="1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jobs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see</a:t>
            </a:r>
            <a:r>
              <a:rPr lang="hr-HR" sz="2400" dirty="0"/>
              <a:t>.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0907C10-ED52-41CB-BC82-B79E36CA4D78}"/>
              </a:ext>
            </a:extLst>
          </p:cNvPr>
          <p:cNvSpPr txBox="1"/>
          <p:nvPr/>
        </p:nvSpPr>
        <p:spPr>
          <a:xfrm>
            <a:off x="745724" y="1012054"/>
            <a:ext cx="556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72</a:t>
            </a:r>
          </a:p>
          <a:p>
            <a:endParaRPr lang="hr-HR" sz="2400" dirty="0"/>
          </a:p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jobs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?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59834E9-773F-4584-AAF1-ADC968850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623" y="1012054"/>
            <a:ext cx="6505575" cy="50387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601EA00-958B-46A3-9159-2F05ADFB6473}"/>
              </a:ext>
            </a:extLst>
          </p:cNvPr>
          <p:cNvSpPr txBox="1"/>
          <p:nvPr/>
        </p:nvSpPr>
        <p:spPr>
          <a:xfrm>
            <a:off x="642044" y="3013501"/>
            <a:ext cx="348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underline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verbs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</a:t>
            </a:r>
          </a:p>
        </p:txBody>
      </p:sp>
      <p:pic>
        <p:nvPicPr>
          <p:cNvPr id="8" name="36_lesson_13_what_does_a_teacher_do_1">
            <a:hlinkClick r:id="" action="ppaction://media"/>
            <a:extLst>
              <a:ext uri="{FF2B5EF4-FFF2-40B4-BE49-F238E27FC236}">
                <a16:creationId xmlns:a16="http://schemas.microsoft.com/office/drawing/2014/main" id="{3A24ED9F-C086-454E-ADAF-9C4304234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802" y="4400701"/>
            <a:ext cx="487363" cy="4873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B23ACFE-57BF-4EFA-9D16-E110014C2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946" y="1012054"/>
            <a:ext cx="6543675" cy="5172075"/>
          </a:xfrm>
          <a:prstGeom prst="rect">
            <a:avLst/>
          </a:prstGeom>
        </p:spPr>
      </p:pic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BC563D7E-2DF9-4216-9717-FFF2223E8D03}"/>
              </a:ext>
            </a:extLst>
          </p:cNvPr>
          <p:cNvCxnSpPr>
            <a:cxnSpLocks/>
          </p:cNvCxnSpPr>
          <p:nvPr/>
        </p:nvCxnSpPr>
        <p:spPr>
          <a:xfrm>
            <a:off x="5971364" y="2661548"/>
            <a:ext cx="429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8BC6FB2E-9E78-4F7D-AC6A-6F1339BF088A}"/>
              </a:ext>
            </a:extLst>
          </p:cNvPr>
          <p:cNvCxnSpPr>
            <a:cxnSpLocks/>
          </p:cNvCxnSpPr>
          <p:nvPr/>
        </p:nvCxnSpPr>
        <p:spPr>
          <a:xfrm>
            <a:off x="7898359" y="2660578"/>
            <a:ext cx="429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80851D38-F4E9-4318-B607-6E116A0F9A37}"/>
              </a:ext>
            </a:extLst>
          </p:cNvPr>
          <p:cNvCxnSpPr>
            <a:cxnSpLocks/>
          </p:cNvCxnSpPr>
          <p:nvPr/>
        </p:nvCxnSpPr>
        <p:spPr>
          <a:xfrm>
            <a:off x="9969623" y="2632714"/>
            <a:ext cx="321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275C7A2A-3D24-4EDB-81A4-D9C322794F1D}"/>
              </a:ext>
            </a:extLst>
          </p:cNvPr>
          <p:cNvCxnSpPr>
            <a:cxnSpLocks/>
          </p:cNvCxnSpPr>
          <p:nvPr/>
        </p:nvCxnSpPr>
        <p:spPr>
          <a:xfrm>
            <a:off x="5757081" y="4400701"/>
            <a:ext cx="429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5A0EE5CD-B2A2-4F68-8263-6B5CD99C4670}"/>
              </a:ext>
            </a:extLst>
          </p:cNvPr>
          <p:cNvCxnSpPr>
            <a:cxnSpLocks/>
          </p:cNvCxnSpPr>
          <p:nvPr/>
        </p:nvCxnSpPr>
        <p:spPr>
          <a:xfrm>
            <a:off x="7862065" y="4400701"/>
            <a:ext cx="322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2ABECA83-ED4F-4E33-9990-7ABFA130E764}"/>
              </a:ext>
            </a:extLst>
          </p:cNvPr>
          <p:cNvCxnSpPr>
            <a:cxnSpLocks/>
          </p:cNvCxnSpPr>
          <p:nvPr/>
        </p:nvCxnSpPr>
        <p:spPr>
          <a:xfrm>
            <a:off x="9915834" y="4400701"/>
            <a:ext cx="2147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15479ECF-7CA5-464D-9646-076CC9E83CA5}"/>
              </a:ext>
            </a:extLst>
          </p:cNvPr>
          <p:cNvCxnSpPr>
            <a:cxnSpLocks/>
          </p:cNvCxnSpPr>
          <p:nvPr/>
        </p:nvCxnSpPr>
        <p:spPr>
          <a:xfrm>
            <a:off x="6957482" y="6184129"/>
            <a:ext cx="402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01990D61-E1C2-4270-BEF2-16A742BA864D}"/>
              </a:ext>
            </a:extLst>
          </p:cNvPr>
          <p:cNvCxnSpPr>
            <a:cxnSpLocks/>
          </p:cNvCxnSpPr>
          <p:nvPr/>
        </p:nvCxnSpPr>
        <p:spPr>
          <a:xfrm>
            <a:off x="8768352" y="6184129"/>
            <a:ext cx="286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41A5BC5-7D01-42CB-8B57-AADC40C3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3" y="170609"/>
            <a:ext cx="7582961" cy="246501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DC1C19A-1431-46F7-B237-8ABC51D93331}"/>
              </a:ext>
            </a:extLst>
          </p:cNvPr>
          <p:cNvSpPr txBox="1"/>
          <p:nvPr/>
        </p:nvSpPr>
        <p:spPr>
          <a:xfrm>
            <a:off x="8122024" y="358588"/>
            <a:ext cx="3451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 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2A8CDCD-D5DF-4840-8221-B58E3167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7" y="336193"/>
            <a:ext cx="6715125" cy="547687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0986C16-2C48-4E00-B359-77ED0EEF4F03}"/>
              </a:ext>
            </a:extLst>
          </p:cNvPr>
          <p:cNvSpPr txBox="1"/>
          <p:nvPr/>
        </p:nvSpPr>
        <p:spPr>
          <a:xfrm>
            <a:off x="8122024" y="1802167"/>
            <a:ext cx="3658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underlined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kind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are </a:t>
            </a:r>
            <a:r>
              <a:rPr lang="hr-HR" sz="2400" dirty="0" err="1"/>
              <a:t>they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tense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878AEF3-E447-477F-A4EC-0B97A1DE1FE9}"/>
              </a:ext>
            </a:extLst>
          </p:cNvPr>
          <p:cNvSpPr txBox="1"/>
          <p:nvPr/>
        </p:nvSpPr>
        <p:spPr>
          <a:xfrm>
            <a:off x="9063057" y="3293590"/>
            <a:ext cx="235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Verbs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0409E47-2650-444B-9D5C-72B23999AB64}"/>
              </a:ext>
            </a:extLst>
          </p:cNvPr>
          <p:cNvSpPr txBox="1"/>
          <p:nvPr/>
        </p:nvSpPr>
        <p:spPr>
          <a:xfrm>
            <a:off x="8122023" y="4415952"/>
            <a:ext cx="329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Present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Simple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tense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B4E60B-346A-43E3-A45C-F984E0C57392}"/>
              </a:ext>
            </a:extLst>
          </p:cNvPr>
          <p:cNvSpPr txBox="1"/>
          <p:nvPr/>
        </p:nvSpPr>
        <p:spPr>
          <a:xfrm>
            <a:off x="6825883" y="4982071"/>
            <a:ext cx="503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something</a:t>
            </a:r>
            <a:r>
              <a:rPr lang="hr-HR" sz="2400" dirty="0"/>
              <a:t> </a:t>
            </a:r>
            <a:r>
              <a:rPr lang="hr-HR" sz="2400" dirty="0" err="1"/>
              <a:t>special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verbs</a:t>
            </a:r>
            <a:r>
              <a:rPr lang="hr-HR" sz="2400" dirty="0"/>
              <a:t>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0BF4BB1-9069-47F9-8A30-049A416544D5}"/>
              </a:ext>
            </a:extLst>
          </p:cNvPr>
          <p:cNvSpPr txBox="1"/>
          <p:nvPr/>
        </p:nvSpPr>
        <p:spPr>
          <a:xfrm>
            <a:off x="7803907" y="5379865"/>
            <a:ext cx="329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suffix</a:t>
            </a:r>
            <a:r>
              <a:rPr lang="hr-HR" sz="2400" dirty="0">
                <a:solidFill>
                  <a:srgbClr val="FF0000"/>
                </a:solidFill>
              </a:rPr>
              <a:t> –s/ -</a:t>
            </a:r>
            <a:r>
              <a:rPr lang="hr-HR" sz="2400" dirty="0" err="1">
                <a:solidFill>
                  <a:srgbClr val="FF0000"/>
                </a:solidFill>
              </a:rPr>
              <a:t>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48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E7A0016-42F1-4094-BB0F-35AA4966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" y="212370"/>
            <a:ext cx="4813474" cy="112815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75A5A8C-EC61-49E8-A1C7-71628DED0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635"/>
            <a:ext cx="8270868" cy="477137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0DCE6C9-8F05-4BAF-B5C0-DDC37E785499}"/>
              </a:ext>
            </a:extLst>
          </p:cNvPr>
          <p:cNvSpPr txBox="1"/>
          <p:nvPr/>
        </p:nvSpPr>
        <p:spPr>
          <a:xfrm>
            <a:off x="8442690" y="1003095"/>
            <a:ext cx="33084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 A </a:t>
            </a:r>
            <a:r>
              <a:rPr lang="hr-HR" sz="2400" dirty="0" err="1">
                <a:solidFill>
                  <a:srgbClr val="FF0000"/>
                </a:solidFill>
              </a:rPr>
              <a:t>nurse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helps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doctor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2 A </a:t>
            </a:r>
            <a:r>
              <a:rPr lang="hr-HR" sz="2400" dirty="0" err="1">
                <a:solidFill>
                  <a:srgbClr val="FF0000"/>
                </a:solidFill>
              </a:rPr>
              <a:t>postman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brings</a:t>
            </a:r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>
                <a:solidFill>
                  <a:srgbClr val="FF0000"/>
                </a:solidFill>
              </a:rPr>
              <a:t>    </a:t>
            </a:r>
            <a:r>
              <a:rPr lang="hr-HR" sz="2400" dirty="0" err="1">
                <a:solidFill>
                  <a:srgbClr val="FF0000"/>
                </a:solidFill>
              </a:rPr>
              <a:t>letters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3 A </a:t>
            </a:r>
            <a:r>
              <a:rPr lang="hr-HR" sz="2400" dirty="0" err="1">
                <a:solidFill>
                  <a:srgbClr val="FF0000"/>
                </a:solidFill>
              </a:rPr>
              <a:t>teacher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teaches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</a:t>
            </a:r>
            <a:r>
              <a:rPr lang="hr-HR" sz="2400" dirty="0" err="1">
                <a:solidFill>
                  <a:srgbClr val="FF0000"/>
                </a:solidFill>
              </a:rPr>
              <a:t>children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4 A dentist </a:t>
            </a:r>
            <a:r>
              <a:rPr lang="hr-HR" sz="2400" dirty="0" err="1">
                <a:solidFill>
                  <a:srgbClr val="FF0000"/>
                </a:solidFill>
              </a:rPr>
              <a:t>repairs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teeth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5 A </a:t>
            </a:r>
            <a:r>
              <a:rPr lang="hr-HR" sz="2400" dirty="0" err="1">
                <a:solidFill>
                  <a:srgbClr val="FF0000"/>
                </a:solidFill>
              </a:rPr>
              <a:t>policeman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catches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</a:t>
            </a:r>
            <a:r>
              <a:rPr lang="hr-HR" sz="2400" dirty="0" err="1">
                <a:solidFill>
                  <a:srgbClr val="FF0000"/>
                </a:solidFill>
              </a:rPr>
              <a:t>burglars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6 A </a:t>
            </a:r>
            <a:r>
              <a:rPr lang="hr-HR" sz="2400" dirty="0" err="1">
                <a:solidFill>
                  <a:srgbClr val="FF0000"/>
                </a:solidFill>
              </a:rPr>
              <a:t>secretary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works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</a:t>
            </a:r>
            <a:r>
              <a:rPr lang="hr-HR" sz="2400" dirty="0" err="1">
                <a:solidFill>
                  <a:srgbClr val="FF0000"/>
                </a:solidFill>
              </a:rPr>
              <a:t>office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503522C-2430-41DB-A466-3DA218EA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9" y="296886"/>
            <a:ext cx="9456244" cy="255404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28F96E9-E2DD-4A67-871F-2EBD37DD067D}"/>
              </a:ext>
            </a:extLst>
          </p:cNvPr>
          <p:cNvSpPr txBox="1"/>
          <p:nvPr/>
        </p:nvSpPr>
        <p:spPr>
          <a:xfrm>
            <a:off x="1926454" y="923278"/>
            <a:ext cx="213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teacher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E8A5966-2D51-4598-AF84-75A493326E44}"/>
              </a:ext>
            </a:extLst>
          </p:cNvPr>
          <p:cNvSpPr txBox="1"/>
          <p:nvPr/>
        </p:nvSpPr>
        <p:spPr>
          <a:xfrm>
            <a:off x="4848687" y="923277"/>
            <a:ext cx="213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dentist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152F1F3-A4B0-42E4-9519-F5F69253B7D2}"/>
              </a:ext>
            </a:extLst>
          </p:cNvPr>
          <p:cNvSpPr txBox="1"/>
          <p:nvPr/>
        </p:nvSpPr>
        <p:spPr>
          <a:xfrm>
            <a:off x="8009182" y="923276"/>
            <a:ext cx="213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doctor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F5F70B9-10CD-4F1C-A7EC-E6580CFFF195}"/>
              </a:ext>
            </a:extLst>
          </p:cNvPr>
          <p:cNvSpPr txBox="1"/>
          <p:nvPr/>
        </p:nvSpPr>
        <p:spPr>
          <a:xfrm>
            <a:off x="1899820" y="1780502"/>
            <a:ext cx="213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An </a:t>
            </a:r>
            <a:r>
              <a:rPr lang="hr-HR" sz="2400" dirty="0" err="1">
                <a:solidFill>
                  <a:srgbClr val="FF0000"/>
                </a:solidFill>
              </a:rPr>
              <a:t>architect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C7C09E4-9547-4943-8114-770B27AB45F4}"/>
              </a:ext>
            </a:extLst>
          </p:cNvPr>
          <p:cNvSpPr txBox="1"/>
          <p:nvPr/>
        </p:nvSpPr>
        <p:spPr>
          <a:xfrm>
            <a:off x="4848686" y="1780500"/>
            <a:ext cx="213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policeman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A3B514C-FB3C-4C29-86F5-84CABE47DCF4}"/>
              </a:ext>
            </a:extLst>
          </p:cNvPr>
          <p:cNvSpPr txBox="1"/>
          <p:nvPr/>
        </p:nvSpPr>
        <p:spPr>
          <a:xfrm>
            <a:off x="8009181" y="1780500"/>
            <a:ext cx="213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postman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14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84D66403-9BA9-4427-B285-3F1940C2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6" y="3829998"/>
            <a:ext cx="2018206" cy="10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21504892-CC70-441F-8E40-DC2205D27CEC}"/>
              </a:ext>
            </a:extLst>
          </p:cNvPr>
          <p:cNvSpPr txBox="1"/>
          <p:nvPr/>
        </p:nvSpPr>
        <p:spPr>
          <a:xfrm>
            <a:off x="2650805" y="4007067"/>
            <a:ext cx="90729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 more: A </a:t>
            </a:r>
            <a:r>
              <a:rPr lang="hr-HR" sz="2400" i="1" dirty="0" err="1"/>
              <a:t>school</a:t>
            </a:r>
            <a:r>
              <a:rPr lang="hr-HR" sz="2400" i="1" dirty="0"/>
              <a:t> interview.</a:t>
            </a:r>
            <a:r>
              <a:rPr lang="hr-HR" sz="2400" dirty="0"/>
              <a:t> 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.</a:t>
            </a:r>
          </a:p>
          <a:p>
            <a:endParaRPr lang="hr-HR" sz="2400" i="1" dirty="0"/>
          </a:p>
          <a:p>
            <a:pPr algn="ctr"/>
            <a:r>
              <a:rPr lang="hr-HR" sz="2400" dirty="0">
                <a:hlinkClick r:id="rId5"/>
              </a:rPr>
              <a:t>https://www.e-sfera.hr/dodatni-digitalni-sadrzaji/ec038815-279b-46e1-92a1-c96b22046bc9/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8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8A85AF31-CB96-45D4-86B4-DA10B513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1" y="323319"/>
            <a:ext cx="2018206" cy="10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FD2EEF5-192A-4581-9DB8-FF8AE1C8DEF0}"/>
              </a:ext>
            </a:extLst>
          </p:cNvPr>
          <p:cNvSpPr txBox="1"/>
          <p:nvPr/>
        </p:nvSpPr>
        <p:spPr>
          <a:xfrm>
            <a:off x="393741" y="3161951"/>
            <a:ext cx="1055389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i="1" dirty="0" err="1"/>
              <a:t>Learn</a:t>
            </a:r>
            <a:r>
              <a:rPr lang="hr-HR" sz="2000" i="1" dirty="0"/>
              <a:t> more: </a:t>
            </a:r>
            <a:r>
              <a:rPr lang="hr-HR" sz="2000" i="1" dirty="0" err="1"/>
              <a:t>Many</a:t>
            </a:r>
            <a:r>
              <a:rPr lang="hr-HR" sz="2000" i="1" dirty="0"/>
              <a:t> </a:t>
            </a:r>
            <a:r>
              <a:rPr lang="hr-HR" sz="2000" i="1" dirty="0" err="1"/>
              <a:t>skills</a:t>
            </a:r>
            <a:r>
              <a:rPr lang="hr-HR" sz="2000" i="1" dirty="0"/>
              <a:t> for one </a:t>
            </a:r>
            <a:r>
              <a:rPr lang="hr-HR" sz="2000" i="1" dirty="0" err="1"/>
              <a:t>job</a:t>
            </a:r>
            <a:r>
              <a:rPr lang="hr-HR" sz="2000" i="1" dirty="0"/>
              <a:t>.</a:t>
            </a:r>
            <a:r>
              <a:rPr lang="hr-HR" sz="2000" dirty="0"/>
              <a:t> Read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text</a:t>
            </a:r>
            <a:r>
              <a:rPr lang="hr-HR" sz="2000" dirty="0"/>
              <a:t>. </a:t>
            </a:r>
            <a:r>
              <a:rPr lang="hr-HR" sz="2000" dirty="0" err="1"/>
              <a:t>Can</a:t>
            </a:r>
            <a:r>
              <a:rPr lang="hr-HR" sz="2000" dirty="0"/>
              <a:t> </a:t>
            </a:r>
            <a:r>
              <a:rPr lang="hr-HR" sz="2000" dirty="0" err="1"/>
              <a:t>you</a:t>
            </a:r>
            <a:r>
              <a:rPr lang="hr-HR" sz="2000" dirty="0"/>
              <a:t> </a:t>
            </a:r>
            <a:r>
              <a:rPr lang="hr-HR" sz="2000" dirty="0" err="1"/>
              <a:t>name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job</a:t>
            </a:r>
            <a:r>
              <a:rPr lang="hr-HR" sz="2000" dirty="0"/>
              <a:t>?</a:t>
            </a:r>
            <a:endParaRPr lang="hr-HR" sz="2000" i="1" dirty="0"/>
          </a:p>
          <a:p>
            <a:pPr algn="ctr"/>
            <a:r>
              <a:rPr lang="hr-HR" dirty="0">
                <a:hlinkClick r:id="rId4"/>
              </a:rPr>
              <a:t>https://www.e-sfera.hr/dodatni-digitalni-sadrzaji/ec038815-279b-46e1-92a1-c96b22046bc9/</a:t>
            </a:r>
            <a:r>
              <a:rPr lang="hr-HR" dirty="0"/>
              <a:t>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173E587-508B-4D90-98D0-7FBB13B26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311" y="0"/>
            <a:ext cx="6146321" cy="6858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E9BDB3-ECB1-449B-B2F3-93409FF35502}"/>
              </a:ext>
            </a:extLst>
          </p:cNvPr>
          <p:cNvSpPr txBox="1"/>
          <p:nvPr/>
        </p:nvSpPr>
        <p:spPr>
          <a:xfrm>
            <a:off x="9010835" y="532660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259446C-CD1E-4F6D-8E4C-271CBA27C9B6}"/>
              </a:ext>
            </a:extLst>
          </p:cNvPr>
          <p:cNvSpPr txBox="1"/>
          <p:nvPr/>
        </p:nvSpPr>
        <p:spPr>
          <a:xfrm>
            <a:off x="6260237" y="3534792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A3D63BA-9287-4272-96DB-E7329E8EB7A6}"/>
              </a:ext>
            </a:extLst>
          </p:cNvPr>
          <p:cNvSpPr txBox="1"/>
          <p:nvPr/>
        </p:nvSpPr>
        <p:spPr>
          <a:xfrm>
            <a:off x="9010835" y="4872855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1267F9B-CA4F-4CF2-BB64-A057EED32838}"/>
              </a:ext>
            </a:extLst>
          </p:cNvPr>
          <p:cNvSpPr txBox="1"/>
          <p:nvPr/>
        </p:nvSpPr>
        <p:spPr>
          <a:xfrm>
            <a:off x="6820994" y="4724386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0EC4EE2-0806-477A-958E-B9D73D5895CF}"/>
              </a:ext>
            </a:extLst>
          </p:cNvPr>
          <p:cNvSpPr txBox="1"/>
          <p:nvPr/>
        </p:nvSpPr>
        <p:spPr>
          <a:xfrm>
            <a:off x="6260236" y="5354714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F5292A7-4D18-49F0-9EBA-B7C7268AC9BF}"/>
              </a:ext>
            </a:extLst>
          </p:cNvPr>
          <p:cNvSpPr txBox="1"/>
          <p:nvPr/>
        </p:nvSpPr>
        <p:spPr>
          <a:xfrm>
            <a:off x="8461899" y="1860207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8FD2484-800A-452D-A75F-5B3356349684}"/>
              </a:ext>
            </a:extLst>
          </p:cNvPr>
          <p:cNvSpPr txBox="1"/>
          <p:nvPr/>
        </p:nvSpPr>
        <p:spPr>
          <a:xfrm>
            <a:off x="6295403" y="1838815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DC9847F-A4DF-4D55-9B64-C71B309908E5}"/>
              </a:ext>
            </a:extLst>
          </p:cNvPr>
          <p:cNvSpPr txBox="1"/>
          <p:nvPr/>
        </p:nvSpPr>
        <p:spPr>
          <a:xfrm>
            <a:off x="9010835" y="2700287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254554A-A956-437F-AEEE-F126E8790144}"/>
              </a:ext>
            </a:extLst>
          </p:cNvPr>
          <p:cNvSpPr txBox="1"/>
          <p:nvPr/>
        </p:nvSpPr>
        <p:spPr>
          <a:xfrm>
            <a:off x="6827571" y="6400567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6F15DF4-3C50-4314-A80C-018297A8028A}"/>
              </a:ext>
            </a:extLst>
          </p:cNvPr>
          <p:cNvSpPr txBox="1"/>
          <p:nvPr/>
        </p:nvSpPr>
        <p:spPr>
          <a:xfrm>
            <a:off x="328394" y="1884981"/>
            <a:ext cx="381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family</a:t>
            </a:r>
            <a:r>
              <a:rPr lang="hr-HR" sz="2400" dirty="0"/>
              <a:t> </a:t>
            </a:r>
            <a:r>
              <a:rPr lang="hr-HR" sz="2400" dirty="0" err="1"/>
              <a:t>members</a:t>
            </a:r>
            <a:r>
              <a:rPr lang="hr-HR" sz="2400" dirty="0"/>
              <a:t>? </a:t>
            </a:r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they</a:t>
            </a:r>
            <a:r>
              <a:rPr lang="hr-HR" sz="2400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143857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7D74D82-1791-4CDF-A63F-B36232E0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9" y="1950614"/>
            <a:ext cx="4003829" cy="46264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9259389-FCE4-46EA-8C49-5D2FDE16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" y="280915"/>
            <a:ext cx="5095736" cy="14387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40731DA-F3E4-4F24-9511-126C9BFCD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04" y="1163284"/>
            <a:ext cx="6267450" cy="183832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244D6DFC-D1BD-4ECF-B0C7-929045D4BB56}"/>
              </a:ext>
            </a:extLst>
          </p:cNvPr>
          <p:cNvSpPr txBox="1"/>
          <p:nvPr/>
        </p:nvSpPr>
        <p:spPr>
          <a:xfrm>
            <a:off x="5811915" y="4033017"/>
            <a:ext cx="507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favourite</a:t>
            </a:r>
            <a:r>
              <a:rPr lang="hr-HR" sz="2400" dirty="0"/>
              <a:t> </a:t>
            </a:r>
            <a:r>
              <a:rPr lang="hr-HR" sz="2400" dirty="0" err="1"/>
              <a:t>job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why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16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8C3CD0A-0B84-446A-A0BB-CAB5A5436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64" y="495961"/>
            <a:ext cx="7165937" cy="527333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C4CEBBF-9A27-4060-AC74-77EDFC4AED79}"/>
              </a:ext>
            </a:extLst>
          </p:cNvPr>
          <p:cNvSpPr txBox="1"/>
          <p:nvPr/>
        </p:nvSpPr>
        <p:spPr>
          <a:xfrm>
            <a:off x="8354882" y="495961"/>
            <a:ext cx="321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explain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rules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game.</a:t>
            </a:r>
          </a:p>
        </p:txBody>
      </p:sp>
      <p:pic>
        <p:nvPicPr>
          <p:cNvPr id="7" name="37_lesson_14_what_s_my_line_1">
            <a:hlinkClick r:id="" action="ppaction://media"/>
            <a:extLst>
              <a:ext uri="{FF2B5EF4-FFF2-40B4-BE49-F238E27FC236}">
                <a16:creationId xmlns:a16="http://schemas.microsoft.com/office/drawing/2014/main" id="{DB79CB85-3A22-4243-982D-762E94100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0674" y="893061"/>
            <a:ext cx="487363" cy="4873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48BB466-4FF7-4341-ACB3-027B8682C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311" y="3080795"/>
            <a:ext cx="4086225" cy="180022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F4851EB3-9E0D-4D27-9C3A-E7E39ABF474C}"/>
              </a:ext>
            </a:extLst>
          </p:cNvPr>
          <p:cNvSpPr txBox="1"/>
          <p:nvPr/>
        </p:nvSpPr>
        <p:spPr>
          <a:xfrm>
            <a:off x="8063234" y="2583524"/>
            <a:ext cx="374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Let’s</a:t>
            </a:r>
            <a:r>
              <a:rPr lang="hr-HR" sz="2400" dirty="0"/>
              <a:t> </a:t>
            </a:r>
            <a:r>
              <a:rPr lang="hr-HR" sz="2400" dirty="0" err="1"/>
              <a:t>play</a:t>
            </a:r>
            <a:r>
              <a:rPr lang="hr-HR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70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50F0B56-D51B-4D2A-B3B7-2662004FA532}"/>
              </a:ext>
            </a:extLst>
          </p:cNvPr>
          <p:cNvSpPr txBox="1"/>
          <p:nvPr/>
        </p:nvSpPr>
        <p:spPr>
          <a:xfrm>
            <a:off x="337351" y="479394"/>
            <a:ext cx="515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53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BA22F63-6618-44E7-B6A3-F56B7F55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52" y="1501398"/>
            <a:ext cx="6634966" cy="369203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6249BE0-10E5-4465-9106-57801763406F}"/>
              </a:ext>
            </a:extLst>
          </p:cNvPr>
          <p:cNvSpPr txBox="1"/>
          <p:nvPr/>
        </p:nvSpPr>
        <p:spPr>
          <a:xfrm>
            <a:off x="5425736" y="2668649"/>
            <a:ext cx="134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doesn’t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472154-A688-438B-B697-CBF06D152CD5}"/>
              </a:ext>
            </a:extLst>
          </p:cNvPr>
          <p:cNvSpPr txBox="1"/>
          <p:nvPr/>
        </p:nvSpPr>
        <p:spPr>
          <a:xfrm>
            <a:off x="5425736" y="2281000"/>
            <a:ext cx="134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doesn’t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344FF7B-306C-4840-BF90-2CE86F8A73E3}"/>
              </a:ext>
            </a:extLst>
          </p:cNvPr>
          <p:cNvSpPr txBox="1"/>
          <p:nvPr/>
        </p:nvSpPr>
        <p:spPr>
          <a:xfrm>
            <a:off x="5403735" y="3370816"/>
            <a:ext cx="134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doesn’t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C2CB9B4-BC98-4BE4-AFF9-538B9483E024}"/>
              </a:ext>
            </a:extLst>
          </p:cNvPr>
          <p:cNvSpPr txBox="1"/>
          <p:nvPr/>
        </p:nvSpPr>
        <p:spPr>
          <a:xfrm>
            <a:off x="5495278" y="2998113"/>
            <a:ext cx="134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does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DEC6D3D-357C-4EA0-B895-F2BB673F3D5B}"/>
              </a:ext>
            </a:extLst>
          </p:cNvPr>
          <p:cNvSpPr txBox="1"/>
          <p:nvPr/>
        </p:nvSpPr>
        <p:spPr>
          <a:xfrm>
            <a:off x="5612168" y="3715226"/>
            <a:ext cx="84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isn’t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C0F4CF0-8453-448A-80EF-8151F0E97857}"/>
              </a:ext>
            </a:extLst>
          </p:cNvPr>
          <p:cNvSpPr txBox="1"/>
          <p:nvPr/>
        </p:nvSpPr>
        <p:spPr>
          <a:xfrm>
            <a:off x="5612168" y="4061067"/>
            <a:ext cx="84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isn’t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5AEE734-AF37-40AB-A44E-E31AACE8DCFA}"/>
              </a:ext>
            </a:extLst>
          </p:cNvPr>
          <p:cNvSpPr txBox="1"/>
          <p:nvPr/>
        </p:nvSpPr>
        <p:spPr>
          <a:xfrm>
            <a:off x="5612168" y="4380807"/>
            <a:ext cx="84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isn’t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EBF8B76-F8FB-4B63-8EFD-B6E6CBF26C8A}"/>
              </a:ext>
            </a:extLst>
          </p:cNvPr>
          <p:cNvSpPr txBox="1"/>
          <p:nvPr/>
        </p:nvSpPr>
        <p:spPr>
          <a:xfrm>
            <a:off x="5612168" y="4751318"/>
            <a:ext cx="84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is</a:t>
            </a:r>
            <a:endParaRPr lang="hr-H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11285</TotalTime>
  <Words>298</Words>
  <Application>Microsoft Office PowerPoint</Application>
  <PresentationFormat>Widescreen</PresentationFormat>
  <Paragraphs>68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UNIT 4: Clocks and calendars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98</cp:revision>
  <dcterms:created xsi:type="dcterms:W3CDTF">2022-09-17T10:21:00Z</dcterms:created>
  <dcterms:modified xsi:type="dcterms:W3CDTF">2023-01-17T10:00:02Z</dcterms:modified>
</cp:coreProperties>
</file>